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project analyzes customer shopping behavior using transactional data to uncover insights into spending patterns, customer segments, product preferences, and subscription behavior. The goal is to guide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620" y="604718"/>
            <a:ext cx="7853958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Business Recommendations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52011" y="1738253"/>
            <a:ext cx="329803" cy="3298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84114" y="1731526"/>
            <a:ext cx="2811185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Boost Subscriptions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1484114" y="2207062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to increase subscriber base.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2011" y="3005316"/>
            <a:ext cx="329803" cy="3298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4114" y="2998589"/>
            <a:ext cx="3940612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Loyalty Programs</a:t>
            </a:r>
            <a:endParaRPr lang="en-US" sz="2150" dirty="0"/>
          </a:p>
        </p:txBody>
      </p:sp>
      <p:sp>
        <p:nvSpPr>
          <p:cNvPr id="8" name="Text 4"/>
          <p:cNvSpPr/>
          <p:nvPr/>
        </p:nvSpPr>
        <p:spPr>
          <a:xfrm>
            <a:off x="1484114" y="3474125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foster loyalty and retention.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2011" y="4272379"/>
            <a:ext cx="329803" cy="32980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84114" y="4265652"/>
            <a:ext cx="3266123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Review Discount Policy</a:t>
            </a:r>
            <a:endParaRPr lang="en-US" sz="2150" dirty="0"/>
          </a:p>
        </p:txBody>
      </p:sp>
      <p:sp>
        <p:nvSpPr>
          <p:cNvPr id="11" name="Text 6"/>
          <p:cNvSpPr/>
          <p:nvPr/>
        </p:nvSpPr>
        <p:spPr>
          <a:xfrm>
            <a:off x="1484114" y="4741188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sales boosts with profit margin control.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2011" y="5539442"/>
            <a:ext cx="329803" cy="32980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484114" y="5532715"/>
            <a:ext cx="281606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Positioning</a:t>
            </a:r>
            <a:endParaRPr lang="en-US" sz="2150" dirty="0"/>
          </a:p>
        </p:txBody>
      </p:sp>
      <p:sp>
        <p:nvSpPr>
          <p:cNvPr id="14" name="Text 8"/>
          <p:cNvSpPr/>
          <p:nvPr/>
        </p:nvSpPr>
        <p:spPr>
          <a:xfrm>
            <a:off x="1484114" y="6008251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 top-rated and best-selling products in marketing campaigns.</a:t>
            </a:r>
            <a:endParaRPr lang="en-US" sz="17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52011" y="6806505"/>
            <a:ext cx="329803" cy="3298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484114" y="6799778"/>
            <a:ext cx="2777252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17" name="Text 10"/>
          <p:cNvSpPr/>
          <p:nvPr/>
        </p:nvSpPr>
        <p:spPr>
          <a:xfrm>
            <a:off x="1484114" y="7275314"/>
            <a:ext cx="1237666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efforts on high-revenue age groups and express-shipping users.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535" y="668417"/>
            <a:ext cx="7816929" cy="1184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Overview &amp; Dataset Summary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3535" y="2137648"/>
            <a:ext cx="7816929" cy="1441133"/>
          </a:xfrm>
          <a:prstGeom prst="roundRect">
            <a:avLst>
              <a:gd name="adj" fmla="val 761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0675" y="2137648"/>
            <a:ext cx="91440" cy="1441133"/>
          </a:xfrm>
          <a:prstGeom prst="roundRect">
            <a:avLst>
              <a:gd name="adj" fmla="val 186605"/>
            </a:avLst>
          </a:prstGeom>
          <a:solidFill>
            <a:srgbClr val="438951"/>
          </a:solidFill>
          <a:ln/>
        </p:spPr>
      </p:sp>
      <p:sp>
        <p:nvSpPr>
          <p:cNvPr id="6" name="Text 3"/>
          <p:cNvSpPr/>
          <p:nvPr/>
        </p:nvSpPr>
        <p:spPr>
          <a:xfrm>
            <a:off x="944523" y="2350056"/>
            <a:ext cx="2369820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Project Goal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44523" y="2759869"/>
            <a:ext cx="732353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 insights into spending patterns, customer segments, product preferences, and subscription behavior.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3535" y="3768328"/>
            <a:ext cx="7816929" cy="1137880"/>
          </a:xfrm>
          <a:prstGeom prst="roundRect">
            <a:avLst>
              <a:gd name="adj" fmla="val 9643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40675" y="3768328"/>
            <a:ext cx="91440" cy="1137880"/>
          </a:xfrm>
          <a:prstGeom prst="roundRect">
            <a:avLst>
              <a:gd name="adj" fmla="val 186605"/>
            </a:avLst>
          </a:prstGeom>
          <a:solidFill>
            <a:srgbClr val="438951"/>
          </a:solidFill>
          <a:ln/>
        </p:spPr>
      </p:sp>
      <p:sp>
        <p:nvSpPr>
          <p:cNvPr id="10" name="Text 7"/>
          <p:cNvSpPr/>
          <p:nvPr/>
        </p:nvSpPr>
        <p:spPr>
          <a:xfrm>
            <a:off x="944523" y="3980736"/>
            <a:ext cx="2369820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Size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44523" y="4390549"/>
            <a:ext cx="732353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3,900 rows and 18 columns of transactional data.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63535" y="5095756"/>
            <a:ext cx="7816929" cy="1137880"/>
          </a:xfrm>
          <a:prstGeom prst="roundRect">
            <a:avLst>
              <a:gd name="adj" fmla="val 9643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40675" y="5095756"/>
            <a:ext cx="91440" cy="1137880"/>
          </a:xfrm>
          <a:prstGeom prst="roundRect">
            <a:avLst>
              <a:gd name="adj" fmla="val 186605"/>
            </a:avLst>
          </a:prstGeom>
          <a:solidFill>
            <a:srgbClr val="438951"/>
          </a:solidFill>
          <a:ln/>
        </p:spPr>
      </p:sp>
      <p:sp>
        <p:nvSpPr>
          <p:cNvPr id="14" name="Text 11"/>
          <p:cNvSpPr/>
          <p:nvPr/>
        </p:nvSpPr>
        <p:spPr>
          <a:xfrm>
            <a:off x="944523" y="5308163"/>
            <a:ext cx="2369820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Features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44523" y="5717977"/>
            <a:ext cx="732353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Demographics, purchase details, shopping behavior, and subscription status.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663535" y="6423184"/>
            <a:ext cx="7816929" cy="1137880"/>
          </a:xfrm>
          <a:prstGeom prst="roundRect">
            <a:avLst>
              <a:gd name="adj" fmla="val 9643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40675" y="6423184"/>
            <a:ext cx="91440" cy="1137880"/>
          </a:xfrm>
          <a:prstGeom prst="roundRect">
            <a:avLst>
              <a:gd name="adj" fmla="val 186605"/>
            </a:avLst>
          </a:prstGeom>
          <a:solidFill>
            <a:srgbClr val="438951"/>
          </a:solidFill>
          <a:ln/>
        </p:spPr>
      </p:sp>
      <p:sp>
        <p:nvSpPr>
          <p:cNvPr id="18" name="Text 15"/>
          <p:cNvSpPr/>
          <p:nvPr/>
        </p:nvSpPr>
        <p:spPr>
          <a:xfrm>
            <a:off x="944523" y="6635591"/>
            <a:ext cx="2369820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Missing Data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44523" y="7045404"/>
            <a:ext cx="732353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37 values missing in the "Review Rating" column.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487" y="518160"/>
            <a:ext cx="10865048" cy="588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Exploratory Data Analysis (EDA) with Python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59487" y="1559243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EDA process involved several key steps to prepare the data for analysis: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659487" y="2331720"/>
            <a:ext cx="642592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Loading: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Imported the dataset using pandas.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59487" y="2699028"/>
            <a:ext cx="6425922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Initial Exploration: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Checked structure and summary statistics.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659487" y="3066336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Missing Data Handling: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Imputed missing "Review Rating" values using the median.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659487" y="3735110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Column Standardization: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Renamed columns to snake case for readability.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59487" y="4403884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Feature Engineering: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Created "age_group" and "purchase_frequency_days" columns.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59487" y="5072658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 Consistency Check: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Dropped redundant "promo_code_used" column.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659487" y="5741432"/>
            <a:ext cx="6425922" cy="602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Database Integration: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Loaded cleaned data into PostgreSQL for SQL analysis.</a:t>
            </a:r>
            <a:endParaRPr lang="en-US" sz="14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2611" y="1601629"/>
            <a:ext cx="6425922" cy="64259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629" y="678061"/>
            <a:ext cx="7759541" cy="12361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SQL Analysis: Key Business Transactions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178629" y="2210872"/>
            <a:ext cx="791170" cy="1186815"/>
          </a:xfrm>
          <a:prstGeom prst="roundRect">
            <a:avLst>
              <a:gd name="adj" fmla="val 360023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425803" y="2618780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167562" y="2408634"/>
            <a:ext cx="247245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Gender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167562" y="2836307"/>
            <a:ext cx="677060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Female: $75,191, Male: $157,890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78629" y="3595449"/>
            <a:ext cx="791170" cy="1186815"/>
          </a:xfrm>
          <a:prstGeom prst="roundRect">
            <a:avLst>
              <a:gd name="adj" fmla="val 360023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6425803" y="4003358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7167562" y="3793212"/>
            <a:ext cx="3852029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High-Spending Discount Users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167562" y="4220885"/>
            <a:ext cx="677060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Identified 839 customers who used discounts but spent above average.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78629" y="4980027"/>
            <a:ext cx="791170" cy="1186815"/>
          </a:xfrm>
          <a:prstGeom prst="roundRect">
            <a:avLst>
              <a:gd name="adj" fmla="val 360023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6425803" y="5387935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7167562" y="5177790"/>
            <a:ext cx="315372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5 Products by Rating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167562" y="5605462"/>
            <a:ext cx="677060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Gloves (3.86), Sandals (3.84), Boots (3.82), Hat (3.80), Skirt (3.78).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6178629" y="6364605"/>
            <a:ext cx="791170" cy="1186815"/>
          </a:xfrm>
          <a:prstGeom prst="roundRect">
            <a:avLst>
              <a:gd name="adj" fmla="val 360023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425803" y="6772513"/>
            <a:ext cx="296704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167562" y="6562368"/>
            <a:ext cx="3400425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Shipping Type Comparison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167562" y="6990040"/>
            <a:ext cx="677060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Standard: $58.46, Express: $60.48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959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39" y="2820591"/>
            <a:ext cx="7376041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&amp; Discount Insights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614839" y="3830717"/>
            <a:ext cx="6486049" cy="1784985"/>
          </a:xfrm>
          <a:prstGeom prst="roundRect">
            <a:avLst>
              <a:gd name="adj" fmla="val 8858"/>
            </a:avLst>
          </a:prstGeom>
          <a:solidFill>
            <a:srgbClr val="E8F3E8"/>
          </a:solidFill>
          <a:ln/>
        </p:spPr>
      </p:sp>
      <p:sp>
        <p:nvSpPr>
          <p:cNvPr id="5" name="Shape 2"/>
          <p:cNvSpPr/>
          <p:nvPr/>
        </p:nvSpPr>
        <p:spPr>
          <a:xfrm>
            <a:off x="790456" y="4006334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38951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5355" y="4151233"/>
            <a:ext cx="237173" cy="23717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0456" y="4708922"/>
            <a:ext cx="3612237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Subscribers vs. Non-Subscribers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790456" y="5158978"/>
            <a:ext cx="6134814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Subscribers: 1,053 customers, Avg Spend: $59.49, Total Revenue: $62,645</a:t>
            </a:r>
            <a:endParaRPr lang="en-US" sz="1350" dirty="0"/>
          </a:p>
        </p:txBody>
      </p:sp>
      <p:sp>
        <p:nvSpPr>
          <p:cNvPr id="9" name="Shape 5"/>
          <p:cNvSpPr/>
          <p:nvPr/>
        </p:nvSpPr>
        <p:spPr>
          <a:xfrm>
            <a:off x="614839" y="5791319"/>
            <a:ext cx="6486049" cy="1616035"/>
          </a:xfrm>
          <a:prstGeom prst="roundRect">
            <a:avLst>
              <a:gd name="adj" fmla="val 9784"/>
            </a:avLst>
          </a:prstGeom>
          <a:solidFill>
            <a:srgbClr val="E8F3E8"/>
          </a:solidFill>
          <a:ln/>
        </p:spPr>
      </p:sp>
      <p:sp>
        <p:nvSpPr>
          <p:cNvPr id="10" name="Shape 6"/>
          <p:cNvSpPr/>
          <p:nvPr/>
        </p:nvSpPr>
        <p:spPr>
          <a:xfrm>
            <a:off x="790456" y="5966936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38951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355" y="6111835"/>
            <a:ext cx="237173" cy="23717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90456" y="6669524"/>
            <a:ext cx="6134814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Non-Subscribers: 2,847 customers, Avg Spend: $59.87, Total Revenue: $170,436</a:t>
            </a:r>
            <a:endParaRPr lang="en-US" sz="1350" dirty="0"/>
          </a:p>
        </p:txBody>
      </p:sp>
      <p:sp>
        <p:nvSpPr>
          <p:cNvPr id="13" name="Shape 8"/>
          <p:cNvSpPr/>
          <p:nvPr/>
        </p:nvSpPr>
        <p:spPr>
          <a:xfrm>
            <a:off x="7537133" y="3830717"/>
            <a:ext cx="6486049" cy="2347198"/>
          </a:xfrm>
          <a:prstGeom prst="roundRect">
            <a:avLst>
              <a:gd name="adj" fmla="val 6736"/>
            </a:avLst>
          </a:prstGeom>
          <a:solidFill>
            <a:srgbClr val="E8F3E8"/>
          </a:solidFill>
          <a:ln/>
        </p:spPr>
      </p:sp>
      <p:sp>
        <p:nvSpPr>
          <p:cNvPr id="14" name="Shape 9"/>
          <p:cNvSpPr/>
          <p:nvPr/>
        </p:nvSpPr>
        <p:spPr>
          <a:xfrm>
            <a:off x="7712750" y="4006334"/>
            <a:ext cx="526971" cy="526971"/>
          </a:xfrm>
          <a:prstGeom prst="roundRect">
            <a:avLst>
              <a:gd name="adj" fmla="val 17350263"/>
            </a:avLst>
          </a:prstGeom>
          <a:solidFill>
            <a:srgbClr val="438951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57649" y="4151233"/>
            <a:ext cx="237173" cy="237173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712750" y="4708922"/>
            <a:ext cx="339090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Discount-Dependent Products</a:t>
            </a:r>
            <a:endParaRPr lang="en-US" sz="1700" dirty="0"/>
          </a:p>
        </p:txBody>
      </p:sp>
      <p:sp>
        <p:nvSpPr>
          <p:cNvPr id="17" name="Text 11"/>
          <p:cNvSpPr/>
          <p:nvPr/>
        </p:nvSpPr>
        <p:spPr>
          <a:xfrm>
            <a:off x="7712750" y="5158978"/>
            <a:ext cx="6134814" cy="8433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Top 5 products with highest percentage of discounted purchases: Hat (50%), Sneakers (49.66%), Coat (49.07%), Sweater (48.17%), Pants (47.37%).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50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176" y="2824282"/>
            <a:ext cx="11129248" cy="578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 &amp; Product Preferences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48176" y="4166830"/>
            <a:ext cx="6441162" cy="1441728"/>
          </a:xfrm>
          <a:prstGeom prst="roundRect">
            <a:avLst>
              <a:gd name="adj" fmla="val 7611"/>
            </a:avLst>
          </a:prstGeom>
          <a:solidFill>
            <a:srgbClr val="FAFFFA"/>
          </a:solidFill>
          <a:ln/>
        </p:spPr>
      </p:sp>
      <p:sp>
        <p:nvSpPr>
          <p:cNvPr id="5" name="Shape 2"/>
          <p:cNvSpPr/>
          <p:nvPr/>
        </p:nvSpPr>
        <p:spPr>
          <a:xfrm>
            <a:off x="648176" y="4143970"/>
            <a:ext cx="6441162" cy="91440"/>
          </a:xfrm>
          <a:prstGeom prst="roundRect">
            <a:avLst>
              <a:gd name="adj" fmla="val 182288"/>
            </a:avLst>
          </a:prstGeom>
          <a:solidFill>
            <a:srgbClr val="438951"/>
          </a:solidFill>
          <a:ln/>
        </p:spPr>
      </p:sp>
      <p:sp>
        <p:nvSpPr>
          <p:cNvPr id="6" name="Shape 3"/>
          <p:cNvSpPr/>
          <p:nvPr/>
        </p:nvSpPr>
        <p:spPr>
          <a:xfrm>
            <a:off x="3590925" y="3889058"/>
            <a:ext cx="555546" cy="555546"/>
          </a:xfrm>
          <a:prstGeom prst="roundRect">
            <a:avLst>
              <a:gd name="adj" fmla="val 164595"/>
            </a:avLst>
          </a:prstGeom>
          <a:solidFill>
            <a:srgbClr val="438951"/>
          </a:solidFill>
          <a:ln/>
        </p:spPr>
      </p:sp>
      <p:sp>
        <p:nvSpPr>
          <p:cNvPr id="7" name="Text 4"/>
          <p:cNvSpPr/>
          <p:nvPr/>
        </p:nvSpPr>
        <p:spPr>
          <a:xfrm>
            <a:off x="3757613" y="4027884"/>
            <a:ext cx="222171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856178" y="4629745"/>
            <a:ext cx="2845594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56178" y="5104209"/>
            <a:ext cx="602515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Loyal: 3,116, Returning: 701, New: 83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48176" y="6071473"/>
            <a:ext cx="6441162" cy="1441728"/>
          </a:xfrm>
          <a:prstGeom prst="roundRect">
            <a:avLst>
              <a:gd name="adj" fmla="val 7611"/>
            </a:avLst>
          </a:prstGeom>
          <a:solidFill>
            <a:srgbClr val="FAFFFA"/>
          </a:solidFill>
          <a:ln/>
        </p:spPr>
      </p:sp>
      <p:sp>
        <p:nvSpPr>
          <p:cNvPr id="11" name="Shape 8"/>
          <p:cNvSpPr/>
          <p:nvPr/>
        </p:nvSpPr>
        <p:spPr>
          <a:xfrm>
            <a:off x="648176" y="6048613"/>
            <a:ext cx="6441162" cy="91440"/>
          </a:xfrm>
          <a:prstGeom prst="roundRect">
            <a:avLst>
              <a:gd name="adj" fmla="val 182288"/>
            </a:avLst>
          </a:prstGeom>
          <a:solidFill>
            <a:srgbClr val="438951"/>
          </a:solidFill>
          <a:ln/>
        </p:spPr>
      </p:sp>
      <p:sp>
        <p:nvSpPr>
          <p:cNvPr id="12" name="Shape 9"/>
          <p:cNvSpPr/>
          <p:nvPr/>
        </p:nvSpPr>
        <p:spPr>
          <a:xfrm>
            <a:off x="3590925" y="5793700"/>
            <a:ext cx="555546" cy="555546"/>
          </a:xfrm>
          <a:prstGeom prst="roundRect">
            <a:avLst>
              <a:gd name="adj" fmla="val 164595"/>
            </a:avLst>
          </a:prstGeom>
          <a:solidFill>
            <a:srgbClr val="438951"/>
          </a:solidFill>
          <a:ln/>
        </p:spPr>
      </p:sp>
      <p:sp>
        <p:nvSpPr>
          <p:cNvPr id="13" name="Text 10"/>
          <p:cNvSpPr/>
          <p:nvPr/>
        </p:nvSpPr>
        <p:spPr>
          <a:xfrm>
            <a:off x="3757613" y="5932527"/>
            <a:ext cx="222171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56178" y="6534388"/>
            <a:ext cx="3629620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Repeat Buyers &amp; Subscriptions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856178" y="7008852"/>
            <a:ext cx="602515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958 repeat buyers are subscribers, 2,518 are not.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7548682" y="4166830"/>
            <a:ext cx="6441162" cy="1738074"/>
          </a:xfrm>
          <a:prstGeom prst="roundRect">
            <a:avLst>
              <a:gd name="adj" fmla="val 6313"/>
            </a:avLst>
          </a:prstGeom>
          <a:solidFill>
            <a:srgbClr val="FAFFFA"/>
          </a:solidFill>
          <a:ln/>
        </p:spPr>
      </p:sp>
      <p:sp>
        <p:nvSpPr>
          <p:cNvPr id="17" name="Shape 14"/>
          <p:cNvSpPr/>
          <p:nvPr/>
        </p:nvSpPr>
        <p:spPr>
          <a:xfrm>
            <a:off x="7548682" y="4143970"/>
            <a:ext cx="6441162" cy="91440"/>
          </a:xfrm>
          <a:prstGeom prst="roundRect">
            <a:avLst>
              <a:gd name="adj" fmla="val 182288"/>
            </a:avLst>
          </a:prstGeom>
          <a:solidFill>
            <a:srgbClr val="438951"/>
          </a:solidFill>
          <a:ln/>
        </p:spPr>
      </p:sp>
      <p:sp>
        <p:nvSpPr>
          <p:cNvPr id="18" name="Shape 15"/>
          <p:cNvSpPr/>
          <p:nvPr/>
        </p:nvSpPr>
        <p:spPr>
          <a:xfrm>
            <a:off x="10491430" y="3889058"/>
            <a:ext cx="555546" cy="555546"/>
          </a:xfrm>
          <a:prstGeom prst="roundRect">
            <a:avLst>
              <a:gd name="adj" fmla="val 164595"/>
            </a:avLst>
          </a:prstGeom>
          <a:solidFill>
            <a:srgbClr val="438951"/>
          </a:solidFill>
          <a:ln/>
        </p:spPr>
      </p:sp>
      <p:sp>
        <p:nvSpPr>
          <p:cNvPr id="19" name="Text 16"/>
          <p:cNvSpPr/>
          <p:nvPr/>
        </p:nvSpPr>
        <p:spPr>
          <a:xfrm>
            <a:off x="10658118" y="4027884"/>
            <a:ext cx="222171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7756684" y="4629745"/>
            <a:ext cx="3334703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3 Products per Category</a:t>
            </a:r>
            <a:endParaRPr lang="en-US" sz="1800" dirty="0"/>
          </a:p>
        </p:txBody>
      </p:sp>
      <p:sp>
        <p:nvSpPr>
          <p:cNvPr id="21" name="Text 18"/>
          <p:cNvSpPr/>
          <p:nvPr/>
        </p:nvSpPr>
        <p:spPr>
          <a:xfrm>
            <a:off x="7756684" y="5104209"/>
            <a:ext cx="6025158" cy="592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Accessories: Jewelry, Sunglasses, Belt. Clothing: Blouse, Pants, Shirt. Footwear: Sandals, Shoes, Sneakers. Outerwear: Jacket, Coat.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346615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Age Group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 Adults contribute the highest revenue, followed closely by Middle-aged customers. This highlights the importance of targeting diverse age demographics.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7264"/>
            <a:ext cx="9695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Power BI Dashboard: Key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9552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021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11766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Total number of unique customers analyzed.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4989552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$59.76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021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Avg.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51176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Average amount spent per purchase.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4989552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0213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Avg. Review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511766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Overall average review rating across all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1727" y="487918"/>
            <a:ext cx="7267337" cy="430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Dashboard: Customer &amp; Revenue Insights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2967752" y="2174081"/>
            <a:ext cx="1693188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27%</a:t>
            </a:r>
            <a:endParaRPr lang="en-US" sz="2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2014" y="1313736"/>
            <a:ext cx="2064901" cy="20649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54179" y="3550682"/>
            <a:ext cx="1720691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Subscribed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81727" y="3903345"/>
            <a:ext cx="6665595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Percentage of customers with an active subscription.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2967752" y="5293519"/>
            <a:ext cx="1693188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73%</a:t>
            </a:r>
            <a:endParaRPr lang="en-US" sz="27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2014" y="4433173"/>
            <a:ext cx="2064901" cy="206490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954179" y="6670119"/>
            <a:ext cx="1720691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Non-Subscribed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481727" y="7022783"/>
            <a:ext cx="6665595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Percentage of customers without a subscription.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81727" y="7397710"/>
            <a:ext cx="6665595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majority of customers are not subscribed, indicating an opportunity for growth.</a:t>
            </a:r>
            <a:endParaRPr lang="en-US" sz="10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698" y="1279327"/>
            <a:ext cx="6665595" cy="3564612"/>
          </a:xfrm>
          <a:prstGeom prst="rect">
            <a:avLst/>
          </a:prstGeom>
        </p:spPr>
      </p:pic>
      <p:sp>
        <p:nvSpPr>
          <p:cNvPr id="13" name="Shape 8"/>
          <p:cNvSpPr/>
          <p:nvPr/>
        </p:nvSpPr>
        <p:spPr>
          <a:xfrm>
            <a:off x="7490698" y="4874419"/>
            <a:ext cx="137636" cy="137636"/>
          </a:xfrm>
          <a:prstGeom prst="roundRect">
            <a:avLst>
              <a:gd name="adj" fmla="val 13287"/>
            </a:avLst>
          </a:prstGeom>
          <a:solidFill>
            <a:srgbClr val="19331E"/>
          </a:solidFill>
          <a:ln/>
        </p:spPr>
      </p:sp>
      <p:sp>
        <p:nvSpPr>
          <p:cNvPr id="14" name="Text 9"/>
          <p:cNvSpPr/>
          <p:nvPr/>
        </p:nvSpPr>
        <p:spPr>
          <a:xfrm>
            <a:off x="7689294" y="4874419"/>
            <a:ext cx="552093" cy="137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Clothing</a:t>
            </a:r>
            <a:endParaRPr lang="en-US" sz="1050" dirty="0"/>
          </a:p>
        </p:txBody>
      </p:sp>
      <p:sp>
        <p:nvSpPr>
          <p:cNvPr id="15" name="Shape 10"/>
          <p:cNvSpPr/>
          <p:nvPr/>
        </p:nvSpPr>
        <p:spPr>
          <a:xfrm>
            <a:off x="9195197" y="4874419"/>
            <a:ext cx="137636" cy="137636"/>
          </a:xfrm>
          <a:prstGeom prst="roundRect">
            <a:avLst>
              <a:gd name="adj" fmla="val 13287"/>
            </a:avLst>
          </a:prstGeom>
          <a:solidFill>
            <a:srgbClr val="366E41"/>
          </a:solidFill>
          <a:ln/>
        </p:spPr>
      </p:sp>
      <p:sp>
        <p:nvSpPr>
          <p:cNvPr id="16" name="Text 11"/>
          <p:cNvSpPr/>
          <p:nvPr/>
        </p:nvSpPr>
        <p:spPr>
          <a:xfrm>
            <a:off x="9393793" y="4874419"/>
            <a:ext cx="767596" cy="137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Accessories</a:t>
            </a:r>
            <a:endParaRPr lang="en-US" sz="1050" dirty="0"/>
          </a:p>
        </p:txBody>
      </p:sp>
      <p:sp>
        <p:nvSpPr>
          <p:cNvPr id="17" name="Shape 12"/>
          <p:cNvSpPr/>
          <p:nvPr/>
        </p:nvSpPr>
        <p:spPr>
          <a:xfrm>
            <a:off x="10899696" y="4874419"/>
            <a:ext cx="137636" cy="137636"/>
          </a:xfrm>
          <a:prstGeom prst="roundRect">
            <a:avLst>
              <a:gd name="adj" fmla="val 13287"/>
            </a:avLst>
          </a:prstGeom>
          <a:solidFill>
            <a:srgbClr val="52A863"/>
          </a:solidFill>
          <a:ln/>
        </p:spPr>
      </p:sp>
      <p:sp>
        <p:nvSpPr>
          <p:cNvPr id="18" name="Text 13"/>
          <p:cNvSpPr/>
          <p:nvPr/>
        </p:nvSpPr>
        <p:spPr>
          <a:xfrm>
            <a:off x="11098292" y="4874419"/>
            <a:ext cx="624364" cy="137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Footwear</a:t>
            </a:r>
            <a:endParaRPr lang="en-US" sz="1050" dirty="0"/>
          </a:p>
        </p:txBody>
      </p:sp>
      <p:sp>
        <p:nvSpPr>
          <p:cNvPr id="19" name="Shape 14"/>
          <p:cNvSpPr/>
          <p:nvPr/>
        </p:nvSpPr>
        <p:spPr>
          <a:xfrm>
            <a:off x="12604194" y="4874419"/>
            <a:ext cx="137636" cy="137636"/>
          </a:xfrm>
          <a:prstGeom prst="roundRect">
            <a:avLst>
              <a:gd name="adj" fmla="val 13287"/>
            </a:avLst>
          </a:prstGeom>
          <a:solidFill>
            <a:srgbClr val="8BC696"/>
          </a:solidFill>
          <a:ln/>
        </p:spPr>
      </p:sp>
      <p:sp>
        <p:nvSpPr>
          <p:cNvPr id="20" name="Text 15"/>
          <p:cNvSpPr/>
          <p:nvPr/>
        </p:nvSpPr>
        <p:spPr>
          <a:xfrm>
            <a:off x="12802791" y="4874419"/>
            <a:ext cx="695087" cy="137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Outerwear</a:t>
            </a:r>
            <a:endParaRPr lang="en-US" sz="1050" dirty="0"/>
          </a:p>
        </p:txBody>
      </p:sp>
      <p:sp>
        <p:nvSpPr>
          <p:cNvPr id="21" name="Text 16"/>
          <p:cNvSpPr/>
          <p:nvPr/>
        </p:nvSpPr>
        <p:spPr>
          <a:xfrm>
            <a:off x="7490698" y="5166836"/>
            <a:ext cx="6665595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Clothing generates the highest revenue, followed by Accessories.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2025-11-26T10:24:09Z</dcterms:created>
  <dcterms:modified xsi:type="dcterms:W3CDTF">2025-11-26T10:24:09Z</dcterms:modified>
</cp:coreProperties>
</file>